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717" r:id="rId1"/>
    <p:sldMasterId id="2147483765" r:id="rId2"/>
  </p:sldMasterIdLst>
  <p:notesMasterIdLst>
    <p:notesMasterId r:id="rId17"/>
  </p:notesMasterIdLst>
  <p:sldIdLst>
    <p:sldId id="256" r:id="rId3"/>
    <p:sldId id="358" r:id="rId4"/>
    <p:sldId id="304" r:id="rId5"/>
    <p:sldId id="352" r:id="rId6"/>
    <p:sldId id="350" r:id="rId7"/>
    <p:sldId id="336" r:id="rId8"/>
    <p:sldId id="311" r:id="rId9"/>
    <p:sldId id="348" r:id="rId10"/>
    <p:sldId id="357" r:id="rId11"/>
    <p:sldId id="312" r:id="rId12"/>
    <p:sldId id="353" r:id="rId13"/>
    <p:sldId id="354" r:id="rId14"/>
    <p:sldId id="355" r:id="rId15"/>
    <p:sldId id="275" r:id="rId16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F8231DE-B564-4C6E-BCEB-476420172240}">
          <p14:sldIdLst>
            <p14:sldId id="256"/>
            <p14:sldId id="358"/>
            <p14:sldId id="304"/>
            <p14:sldId id="352"/>
            <p14:sldId id="350"/>
            <p14:sldId id="336"/>
            <p14:sldId id="311"/>
            <p14:sldId id="348"/>
            <p14:sldId id="357"/>
            <p14:sldId id="312"/>
            <p14:sldId id="353"/>
            <p14:sldId id="354"/>
            <p14:sldId id="355"/>
            <p14:sldId id="275"/>
          </p14:sldIdLst>
        </p14:section>
        <p14:section name="Раздел без заголовка" id="{08EB1659-D1C5-4CF1-8F04-9EE9B1807E7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44" autoAdjust="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58A88-3B38-4E81-8349-27AF17C85AE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5ABCD-3660-4010-86C0-C856E0B370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136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259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457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892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240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39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3917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668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5013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463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285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502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57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869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622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56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2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54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1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99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769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774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341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9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592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9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20F56-40A5-4E8D-98CE-FB62E06FCF74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16.04.2026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B7865-F824-48BE-9E84-509D6FD5DC1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141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coi15@mail.r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25172" y="1621984"/>
            <a:ext cx="6897976" cy="1525477"/>
          </a:xfrm>
        </p:spPr>
        <p:txBody>
          <a:bodyPr>
            <a:noAutofit/>
          </a:bodyPr>
          <a:lstStyle/>
          <a:p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РСО-Алания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«Республиканский центр оценки качества образования»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290" y="2085474"/>
            <a:ext cx="9235441" cy="4370034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всероссийских проверочных работ в РСО-Алания </a:t>
            </a:r>
          </a:p>
          <a:p>
            <a:pPr algn="ctr"/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2025/26 учебном году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0136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53B2F5-5141-7052-38D8-FC6A893AFAF4}"/>
              </a:ext>
            </a:extLst>
          </p:cNvPr>
          <p:cNvSpPr txBox="1"/>
          <p:nvPr/>
        </p:nvSpPr>
        <p:spPr>
          <a:xfrm>
            <a:off x="797858" y="410907"/>
            <a:ext cx="10892117" cy="5978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" algn="just">
              <a:buNone/>
            </a:pP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 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принятия решения о проведении проверочных работ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использованием компьютера:</a:t>
            </a:r>
          </a:p>
          <a:p>
            <a:pPr marL="342900" marR="3175" indent="-342900" algn="just">
              <a:buFontTx/>
              <a:buChar char="-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экспертам для проверки заданий предоставляется доступ к ЛК в системе удаленной проверки заданий «Эксперт»;</a:t>
            </a:r>
          </a:p>
          <a:p>
            <a:pPr marL="342900" marR="3175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еквизиты доступа участников публикуются в ЛК ОО ГИС ФИС ОКО на каждый день проведения;</a:t>
            </a:r>
          </a:p>
          <a:p>
            <a:pPr marL="342900" marR="3175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роверочная работа доступна только в заявленный день проведения.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проверочная работа состоит из двух частей, предоставленные реквизиты доступа участников используются на обе части. При этом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 тот же участник должен выполнить обе части работы; </a:t>
            </a:r>
          </a:p>
          <a:p>
            <a:pPr marL="342900" marR="3175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выполнению проверочной работы предоставляется с 8:00 до 20:00 по местному времени.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работ, выполненных после 20:00 по местному времени, не учитываются при обработке результатов и не предоставляются в разделе «Аналитика».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3175" algn="just"/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algn="just"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13. Проверка работ и загрузка форм сбора результатов: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20.04.2026 по 25.05.2026.</a:t>
            </a:r>
          </a:p>
          <a:p>
            <a:pPr marR="3175" algn="just">
              <a:buNone/>
            </a:pPr>
            <a:endParaRPr lang="ru-RU" sz="10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75" algn="just"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14. В системе «Эксперт» проверка работ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21.04.2026 по 05.05.2026. </a:t>
            </a:r>
          </a:p>
          <a:p>
            <a:pPr marR="3175" algn="just">
              <a:buNone/>
            </a:pPr>
            <a:endParaRPr lang="ru-RU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75" algn="just"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15.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Получение результатов в разделе «Аналитика» с 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08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.2026</a:t>
            </a:r>
          </a:p>
          <a:p>
            <a:pPr marL="342900" marR="3175" indent="-342900" algn="just">
              <a:buFontTx/>
              <a:buChar char="-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75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075311-7134-8C56-EDBE-B0E4DE708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516"/>
            <a:ext cx="10515600" cy="5599447"/>
          </a:xfrm>
        </p:spPr>
        <p:txBody>
          <a:bodyPr/>
          <a:lstStyle/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в текущем году опубликованы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работе с результатами ВПР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образовательных организаций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регионального и муниципального уровней.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переход от фиксации результатов к управленческим решениям</a:t>
            </a:r>
          </a:p>
        </p:txBody>
      </p:sp>
    </p:spTree>
    <p:extLst>
      <p:ext uri="{BB962C8B-B14F-4D97-AF65-F5344CB8AC3E}">
        <p14:creationId xmlns:p14="http://schemas.microsoft.com/office/powerpoint/2010/main" val="28878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F366A-92E8-BDF7-FEB8-8953395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31"/>
            <a:ext cx="10515600" cy="99461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использования результатов ВПР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республиканском уровне и муниципальных образований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0CF3B2-0DB3-13FD-D04C-CF9F37A4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042"/>
            <a:ext cx="10515600" cy="4636921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ОО с низкими образовательными результатами, признаками необъективных результатов ВПР;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адресная методическая работа с ОО с низкими образовательными результатами;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корректировка муниципальных и республиканских программ развития системы образования;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выявление профессиональных потребностей и дефицитов педагогов;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повышения квалификации и профессионального развития педагогов;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повышения квалификации и профессионального развития педагогов;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мер для повышения объективности проведения и проверки ВПР.</a:t>
            </a:r>
          </a:p>
        </p:txBody>
      </p:sp>
    </p:spTree>
    <p:extLst>
      <p:ext uri="{BB962C8B-B14F-4D97-AF65-F5344CB8AC3E}">
        <p14:creationId xmlns:p14="http://schemas.microsoft.com/office/powerpoint/2010/main" val="2412535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FE6BBF-E3D7-27A2-9896-2DE65C57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использования результатов ВПР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образовательной организации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E4E43-A172-FAA8-87CE-92BCF3231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профессиональных потребностей и дефицитов педагогов;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методики преподавания учебных предметов;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индивидуальных образовательных маршрутов для обучающихся;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адресной работы с обучающимися, показавшими низкие образовательные результаты;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родителями;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мер для повышения объективности проведения и проверки ВПР.  </a:t>
            </a:r>
          </a:p>
        </p:txBody>
      </p:sp>
    </p:spTree>
    <p:extLst>
      <p:ext uri="{BB962C8B-B14F-4D97-AF65-F5344CB8AC3E}">
        <p14:creationId xmlns:p14="http://schemas.microsoft.com/office/powerpoint/2010/main" val="1241129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094807" y="1564486"/>
            <a:ext cx="8534400" cy="291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Спасибо за внимание!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29"/>
            <a:ext cx="3532909" cy="17041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32909" cy="170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80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64D9BD-7C91-C1EB-EFF9-19B9F61DF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200" dirty="0"/>
              <a:t>В проведении ВПР участвуют </a:t>
            </a:r>
            <a:r>
              <a:rPr lang="ru-RU" sz="3200" b="1" dirty="0">
                <a:solidFill>
                  <a:srgbClr val="FF0000"/>
                </a:solidFill>
              </a:rPr>
              <a:t>198</a:t>
            </a:r>
            <a:r>
              <a:rPr lang="ru-RU" sz="3200" b="1" dirty="0"/>
              <a:t> ОО </a:t>
            </a:r>
          </a:p>
          <a:p>
            <a:pPr marL="0" indent="0" algn="ctr">
              <a:buNone/>
            </a:pPr>
            <a:r>
              <a:rPr lang="ru-RU" sz="3200" dirty="0"/>
              <a:t>(не участвуют ЦО Новый город, СОШ №9 г. Беслан по причине отсутствия аккредитации) </a:t>
            </a:r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В компьютерной форме проводят ВПР </a:t>
            </a:r>
            <a:r>
              <a:rPr lang="ru-RU" sz="3200" b="1" dirty="0">
                <a:solidFill>
                  <a:srgbClr val="FF0000"/>
                </a:solidFill>
              </a:rPr>
              <a:t>2</a:t>
            </a:r>
            <a:r>
              <a:rPr lang="ru-RU" sz="3200" b="1" dirty="0"/>
              <a:t> ОО </a:t>
            </a:r>
          </a:p>
          <a:p>
            <a:pPr marL="0" indent="0" algn="ctr">
              <a:buNone/>
            </a:pPr>
            <a:r>
              <a:rPr lang="ru-RU" sz="3200" dirty="0"/>
              <a:t>(СК СВУ, СОШ №27)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0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4D597A-8A9A-044A-8653-5F35C2ADC067}"/>
              </a:ext>
            </a:extLst>
          </p:cNvPr>
          <p:cNvSpPr txBox="1"/>
          <p:nvPr/>
        </p:nvSpPr>
        <p:spPr>
          <a:xfrm>
            <a:off x="553452" y="230400"/>
            <a:ext cx="11085095" cy="639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marR="3175" lvl="0" indent="457200" algn="ctr">
              <a:lnSpc>
                <a:spcPct val="161000"/>
              </a:lnSpc>
              <a:spcAft>
                <a:spcPts val="50"/>
              </a:spcAft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Нормативно-правовые акты: </a:t>
            </a:r>
          </a:p>
          <a:p>
            <a:pPr marL="522900" marR="3175" lvl="0" indent="-342900" algn="just">
              <a:lnSpc>
                <a:spcPct val="161000"/>
              </a:lnSpc>
              <a:spcAft>
                <a:spcPts val="50"/>
              </a:spcAft>
              <a:buFontTx/>
              <a:buChar char="-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РФ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30.04.2024 №556</a:t>
            </a:r>
          </a:p>
          <a:p>
            <a:pPr marL="522900" marR="3175" lvl="0" indent="-342900" algn="just">
              <a:lnSpc>
                <a:spcPct val="161000"/>
              </a:lnSpc>
              <a:spcAft>
                <a:spcPts val="50"/>
              </a:spcAft>
              <a:buFontTx/>
              <a:buChar char="-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Рособрнадзора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07.05.2025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№991 </a:t>
            </a:r>
          </a:p>
          <a:p>
            <a:pPr marL="522900" marR="3175" lvl="0" indent="-342900" algn="just">
              <a:lnSpc>
                <a:spcPct val="161000"/>
              </a:lnSpc>
              <a:spcAft>
                <a:spcPts val="50"/>
              </a:spcAft>
              <a:buFontTx/>
              <a:buChar char="-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Рособрнадзора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 09.02.2026 №02-8 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2900" marR="3175" lvl="0" indent="-342900" algn="just">
              <a:lnSpc>
                <a:spcPct val="161000"/>
              </a:lnSpc>
              <a:spcAft>
                <a:spcPts val="50"/>
              </a:spcAft>
              <a:buFontTx/>
              <a:buChar char="-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РСО-Алания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№172 от 16.03.2026</a:t>
            </a:r>
          </a:p>
          <a:p>
            <a:pPr marL="522900" marR="3175" lvl="0" indent="-342900" algn="just">
              <a:lnSpc>
                <a:spcPct val="161000"/>
              </a:lnSpc>
              <a:spcAft>
                <a:spcPts val="50"/>
              </a:spcAft>
              <a:buFontTx/>
              <a:buChar char="-"/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Инструктивные материалы в личных кабинетах доступны с 6 апреля 2026 года. Скачивайте и читайте внимательно!!!</a:t>
            </a:r>
          </a:p>
        </p:txBody>
      </p:sp>
    </p:spTree>
    <p:extLst>
      <p:ext uri="{BB962C8B-B14F-4D97-AF65-F5344CB8AC3E}">
        <p14:creationId xmlns:p14="http://schemas.microsoft.com/office/powerpoint/2010/main" val="173204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0BBB6C-12D7-DB96-7AEA-900403B03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5432"/>
            <a:ext cx="10515600" cy="563153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 ФГБУ "ФИОКО" в разделе "Навигатор ОКО" – «Всероссийские проверочные работы в ОО»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https://fioco.ru/nav-vpr-oo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размещены: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ВПР;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 по проведению ВПР;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образцы и описания проверочных работ для проведения ВПР в 2026 году;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учебных изданий и электронных образовательных ресурсов по тематике ВПР, прошедших экспертизу и получивших положительную экспертную оценку ФГБУ "ФИОКО".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Указанную информацию необходимо использовать при организации и проведении всероссийских проверочных работ в 2025/2026 учебном году.</a:t>
            </a:r>
          </a:p>
        </p:txBody>
      </p:sp>
    </p:spTree>
    <p:extLst>
      <p:ext uri="{BB962C8B-B14F-4D97-AF65-F5344CB8AC3E}">
        <p14:creationId xmlns:p14="http://schemas.microsoft.com/office/powerpoint/2010/main" val="2645537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7FCEBC0-A481-D924-B7D1-819C52478AAB}"/>
              </a:ext>
            </a:extLst>
          </p:cNvPr>
          <p:cNvSpPr txBox="1"/>
          <p:nvPr/>
        </p:nvSpPr>
        <p:spPr>
          <a:xfrm>
            <a:off x="617620" y="261305"/>
            <a:ext cx="10980821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" lvl="0" algn="ctr">
              <a:lnSpc>
                <a:spcPct val="150000"/>
              </a:lnSpc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моменты проведения ВПР:</a:t>
            </a:r>
          </a:p>
          <a:p>
            <a:pPr marL="457200" marR="3175" lvl="0" indent="-457200" algn="just">
              <a:buAutoNum type="arabicPeriod"/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проведения ВПР: </a:t>
            </a:r>
          </a:p>
          <a:p>
            <a:pPr marR="3175" lvl="0"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 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20.04.2026 по 20.05.2026 (на бумажном носителе)</a:t>
            </a:r>
          </a:p>
          <a:p>
            <a:pPr marR="3175" lvl="0"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20.04.2026 по 29.04.2026 (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проведении с использованием компьютера)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R="3175" lvl="0"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30.04.2026 резервный день (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проведении с использованием компьютера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R="3175" lvl="0" algn="just"/>
            <a:endParaRPr lang="ru-RU" sz="1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lvl="0" algn="just"/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Актуализирован перечень учебных предметов:</a:t>
            </a:r>
          </a:p>
          <a:p>
            <a:pPr marL="342900" marR="3175" lvl="0" indent="-342900" algn="just">
              <a:buFontTx/>
              <a:buChar char="-"/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исключено обществознание (6-7 классы);</a:t>
            </a:r>
          </a:p>
          <a:p>
            <a:pPr marL="342900" marR="3175" lvl="0" indent="-342900" algn="just">
              <a:buFontTx/>
              <a:buChar char="-"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введена биология (10 класс)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проверочной работы отводится один урок, продолжительностью не более 45 минут, или два урока, не более 45 минут каждый. Работы, рассчитанные на 2 урока, состоят из двух частей. На выполнение заданий каждой части отводится не более 45 минут. Задания первой и второй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выполнять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один день с перерывом не менее 10 минут.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 участников, выполнивших только одну часть (первую или вторую), не учитываются при обработке и не предоставляются в разделе «Аналитика». </a:t>
            </a:r>
            <a:endParaRPr lang="ru-RU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38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5975907-8D0C-28D6-6C73-D7B082DD8957}"/>
              </a:ext>
            </a:extLst>
          </p:cNvPr>
          <p:cNvSpPr txBox="1"/>
          <p:nvPr/>
        </p:nvSpPr>
        <p:spPr>
          <a:xfrm>
            <a:off x="661737" y="705852"/>
            <a:ext cx="10868526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3175" lvl="1" algn="just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 предусмотрено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обязательное выполнение работы в другой день, если в день проведения ВПР обучающийся отсутствовал по какой-либо причине. 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предусмотрено повторное выполнение проверочной работы. </a:t>
            </a:r>
          </a:p>
          <a:p>
            <a:pPr marL="0" marR="3175" lvl="1" algn="just"/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lvl="0" algn="just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Формы сбора результатов и электронные протоколы заполняет и загружает 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личных кабинетах государственной информационной системы «Федеральная информационная система оценки качества образования» (далее – ЛК ГИС ФИС ОКО)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в ОО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(при необходимости с помощью технического специалиста)       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сразу по окончании проверки!!!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lvl="0" algn="just"/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lvl="0" algn="just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ВАЖНО!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 к скачиванию материалов проверочных работ в ЛК ГИС ФИС ОКО открывается 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позднее 09:00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местному времени </a:t>
            </a:r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два рабочих дня до даты проведения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работы. Архивы с материалами проверочных работ будут доступны 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трех рабочих дней после дня проведения. 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3B97208-BF11-3FA2-CD37-CEC94CC1F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405354"/>
              </p:ext>
            </p:extLst>
          </p:nvPr>
        </p:nvGraphicFramePr>
        <p:xfrm>
          <a:off x="1074820" y="1358532"/>
          <a:ext cx="10170694" cy="4508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7741">
                  <a:extLst>
                    <a:ext uri="{9D8B030D-6E8A-4147-A177-3AD203B41FA5}">
                      <a16:colId xmlns:a16="http://schemas.microsoft.com/office/drawing/2014/main" val="3172638204"/>
                    </a:ext>
                  </a:extLst>
                </a:gridCol>
                <a:gridCol w="2852416">
                  <a:extLst>
                    <a:ext uri="{9D8B030D-6E8A-4147-A177-3AD203B41FA5}">
                      <a16:colId xmlns:a16="http://schemas.microsoft.com/office/drawing/2014/main" val="560906506"/>
                    </a:ext>
                  </a:extLst>
                </a:gridCol>
                <a:gridCol w="3900537">
                  <a:extLst>
                    <a:ext uri="{9D8B030D-6E8A-4147-A177-3AD203B41FA5}">
                      <a16:colId xmlns:a16="http://schemas.microsoft.com/office/drawing/2014/main" val="1677140881"/>
                    </a:ext>
                  </a:extLst>
                </a:gridCol>
              </a:tblGrid>
              <a:tr h="850231">
                <a:tc>
                  <a:txBody>
                    <a:bodyPr/>
                    <a:lstStyle/>
                    <a:p>
                      <a:pPr marR="31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Открытие доступа к материалам в ЛК ГИС ФИС </a:t>
                      </a:r>
                    </a:p>
                    <a:p>
                      <a:pPr marR="635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 до проведения ВПР 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571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ВПР 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 к скачиванию материалов в ЛК ГИС ФИС ОКО после проведения ВПР 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496334"/>
                  </a:ext>
                </a:extLst>
              </a:tr>
              <a:tr h="606889">
                <a:tc>
                  <a:txBody>
                    <a:bodyPr/>
                    <a:lstStyle/>
                    <a:p>
                      <a:pPr marR="635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четверга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81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016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четверга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905108"/>
                  </a:ext>
                </a:extLst>
              </a:tr>
              <a:tr h="611204">
                <a:tc>
                  <a:txBody>
                    <a:bodyPr/>
                    <a:lstStyle/>
                    <a:p>
                      <a:pPr marR="508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пятницы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81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889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пятницы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51721"/>
                  </a:ext>
                </a:extLst>
              </a:tr>
              <a:tr h="606889">
                <a:tc>
                  <a:txBody>
                    <a:bodyPr/>
                    <a:lstStyle/>
                    <a:p>
                      <a:pPr marR="381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понедельника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635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635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понедельника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001019"/>
                  </a:ext>
                </a:extLst>
              </a:tr>
              <a:tr h="611204">
                <a:tc>
                  <a:txBody>
                    <a:bodyPr/>
                    <a:lstStyle/>
                    <a:p>
                      <a:pPr marR="508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вторника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571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четверг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889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вторника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801455"/>
                  </a:ext>
                </a:extLst>
              </a:tr>
              <a:tr h="611204">
                <a:tc>
                  <a:txBody>
                    <a:bodyPr/>
                    <a:lstStyle/>
                    <a:p>
                      <a:pPr marR="762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среды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пятница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016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среды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785053"/>
                  </a:ext>
                </a:extLst>
              </a:tr>
              <a:tr h="611204">
                <a:tc>
                  <a:txBody>
                    <a:bodyPr/>
                    <a:lstStyle/>
                    <a:p>
                      <a:pPr marR="635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09:00 четверга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444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суббота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016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18:00 среды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68580" marT="222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80170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B957EBA-45D1-3640-33AF-A35FBD22F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727" y="391914"/>
            <a:ext cx="74916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ctr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7450" algn="ctr"/>
                <a:tab pos="6126163" algn="r"/>
              </a:tabLst>
            </a:pPr>
            <a:r>
              <a:rPr kumimoji="0" lang="ru-RU" altLang="ru-RU" sz="12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	</a:t>
            </a:r>
            <a:r>
              <a:rPr kumimoji="0" lang="ru-RU" altLang="ru-RU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Дни размещения архивов с материалами ВПР  </a:t>
            </a:r>
            <a:endParaRPr kumimoji="0" lang="ru-RU" altLang="ru-RU" sz="24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57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BCB94F-E9F9-1DB0-42FF-462AC045D0D8}"/>
              </a:ext>
            </a:extLst>
          </p:cNvPr>
          <p:cNvSpPr txBox="1"/>
          <p:nvPr/>
        </p:nvSpPr>
        <p:spPr>
          <a:xfrm>
            <a:off x="818147" y="531218"/>
            <a:ext cx="10764253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" algn="just"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Ответственный организатор ОО, соблюдая конфиденциальность 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скачивает архивы с материалами ВПР в ЛК ГИС ФИС ОКО и список кодов участников работы в период доступа, указанный в таблице выше, и хранит в течение времени, установленного ОО самостоятельно.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федеральным организатором материалов ВПР по истечении периода проведения ВПР не предусмотрено. </a:t>
            </a:r>
          </a:p>
          <a:p>
            <a:pPr marR="3175" algn="just">
              <a:buNone/>
            </a:pPr>
            <a:endParaRPr lang="ru-RU" sz="1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75" algn="just"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ВАЖНО!!!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ФОРМАТ ПЕЧАТИ:  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75" algn="just">
              <a:buNone/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А4, черно-белая, допускается печать на обеих сторонах листа по всем предметам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кроме КИМов по «Русскому языку» для 4 класса. </a:t>
            </a:r>
          </a:p>
          <a:p>
            <a:pPr marR="3175" algn="just"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ОО, где проводятся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ВПР с контролем объективности,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печать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односторонняя!!!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качественного сканирования работ необходимо выполнять работу черной гелевой ручкой.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Каждому участнику выдается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пятизначный код на все работы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Каждый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является уникальным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используется во всей ОО только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одного обучающегося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выдачей таблица кодов разрезается на отдельные коды и раздаются в сквозном порядке каждому участнику. Протокол проведения и коды передаются организатору в аудитории.</a:t>
            </a:r>
          </a:p>
        </p:txBody>
      </p:sp>
    </p:spTree>
    <p:extLst>
      <p:ext uri="{BB962C8B-B14F-4D97-AF65-F5344CB8AC3E}">
        <p14:creationId xmlns:p14="http://schemas.microsoft.com/office/powerpoint/2010/main" val="2420616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0306" y="445947"/>
            <a:ext cx="111789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 в АУДИТОРИИ :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выдает участникам распечатанные работы для выполнения и коды;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следит за тем, чтобы у сидящих рядом были разные варианты;                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следит за  правильным заполнением учащимися кода в специально  отведенное поле в верхней правой части каждого листа;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проводит инструктаж.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процессе проведения работы заполняет бумажный протокол проведения, в котором фиксирует соответствие кода и ФИО участника. По окончании проведения собирает все работы, проверяя правильность их заполнения,  и передает их ответственному организатору ОО.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ОО в школах с проведением ВПР с контролем объективности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проведения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сканирование каждой проверочной работы в день проведения ВПР в присутствии независимого наблюдателя. С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каны работ и сопроводительное письмо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указаны дата проведения, предмет, наименование ОО, класс и количество детей, передаются по электронной почте в РЦОКО  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rcoi15@mail.ru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Затем работы передаются учителям школы для проверки, а результаты загружают в личном кабинете в штатном режиме. О результатах федеральной проверки школам не сообщают.</a:t>
            </a:r>
          </a:p>
        </p:txBody>
      </p:sp>
    </p:spTree>
    <p:extLst>
      <p:ext uri="{BB962C8B-B14F-4D97-AF65-F5344CB8AC3E}">
        <p14:creationId xmlns:p14="http://schemas.microsoft.com/office/powerpoint/2010/main" val="404194162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13902</TotalTime>
  <Words>1257</Words>
  <Application>Microsoft Office PowerPoint</Application>
  <PresentationFormat>Широкоэкранный</PresentationFormat>
  <Paragraphs>116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1_Тема Office</vt:lpstr>
      <vt:lpstr>5_Тема Office</vt:lpstr>
      <vt:lpstr>        Министерство образования и науки РСО-Алания  Государственное бюджетное учреждение      «Республиканский центр оценки качества образования»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направления использования результатов ВПР  на республиканском уровне и муниципальных образований</vt:lpstr>
      <vt:lpstr>Основные направления использования результатов ВПР  на уровне образовательной организации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РСО-Алания Государственное бюджетное учреждение  «Республиканский центр оценки качества образования»</dc:title>
  <dc:creator>Чумаченко Анна Николаевна</dc:creator>
  <cp:lastModifiedBy>Айдарова Алина Казбековна</cp:lastModifiedBy>
  <cp:revision>308</cp:revision>
  <cp:lastPrinted>2026-03-23T11:11:28Z</cp:lastPrinted>
  <dcterms:created xsi:type="dcterms:W3CDTF">2024-10-14T09:04:42Z</dcterms:created>
  <dcterms:modified xsi:type="dcterms:W3CDTF">2026-04-16T10:31:53Z</dcterms:modified>
</cp:coreProperties>
</file>